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95" r:id="rId2"/>
    <p:sldId id="256" r:id="rId3"/>
    <p:sldId id="297" r:id="rId4"/>
    <p:sldId id="258" r:id="rId5"/>
    <p:sldId id="298" r:id="rId6"/>
    <p:sldId id="262" r:id="rId7"/>
    <p:sldId id="300" r:id="rId8"/>
    <p:sldId id="302" r:id="rId9"/>
    <p:sldId id="303" r:id="rId10"/>
    <p:sldId id="304" r:id="rId11"/>
    <p:sldId id="306" r:id="rId12"/>
    <p:sldId id="259" r:id="rId13"/>
    <p:sldId id="307" r:id="rId14"/>
    <p:sldId id="308" r:id="rId15"/>
    <p:sldId id="309" r:id="rId16"/>
    <p:sldId id="264" r:id="rId17"/>
    <p:sldId id="265" r:id="rId18"/>
  </p:sldIdLst>
  <p:sldSz cx="9144000" cy="5143500" type="screen16x9"/>
  <p:notesSz cx="6858000" cy="9144000"/>
  <p:embeddedFontLst>
    <p:embeddedFont>
      <p:font typeface="Bellota Text" panose="020B0604020202020204" charset="-52"/>
      <p:regular r:id="rId20"/>
      <p:bold r:id="rId21"/>
      <p:italic r:id="rId22"/>
      <p:boldItalic r:id="rId23"/>
    </p:embeddedFont>
    <p:embeddedFont>
      <p:font typeface="Bellota Text Light" panose="020B0604020202020204" charset="-52"/>
      <p:regular r:id="rId24"/>
      <p:bold r:id="rId25"/>
      <p:italic r:id="rId26"/>
      <p:boldItalic r:id="rId27"/>
    </p:embeddedFont>
    <p:embeddedFont>
      <p:font typeface="Satisfy" panose="020B0604020202020204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1F52A6-A606-4D11-9BC2-5BA803DFAFF6}">
  <a:tblStyle styleId="{241F52A6-A606-4D11-9BC2-5BA803DFAF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0EBCB6B-6929-4B4B-9B83-FFC68D3EDE3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5" d="100"/>
          <a:sy n="205" d="100"/>
        </p:scale>
        <p:origin x="520" y="120"/>
      </p:cViewPr>
      <p:guideLst/>
    </p:cSldViewPr>
  </p:slideViewPr>
  <p:notesTextViewPr>
    <p:cViewPr>
      <p:scale>
        <a:sx n="300" d="100"/>
        <a:sy n="3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4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53925" y="689125"/>
            <a:ext cx="5636136" cy="2822749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rgbClr val="274E13">
                <a:alpha val="40000"/>
              </a:srgbClr>
            </a:outerShdw>
          </a:effectLst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7050"/>
            <a:ext cx="9144000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914900" y="1232450"/>
            <a:ext cx="5314200" cy="173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53925" y="689125"/>
            <a:ext cx="5636136" cy="282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7050"/>
            <a:ext cx="9144000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1871125" y="1126150"/>
            <a:ext cx="5401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871125" y="2306651"/>
            <a:ext cx="5401800" cy="41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080050" y="1201548"/>
            <a:ext cx="69840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⬩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◇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855275" y="1201550"/>
            <a:ext cx="3473100" cy="29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◇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815599" y="1201550"/>
            <a:ext cx="3473100" cy="29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◇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855300" y="1201550"/>
            <a:ext cx="2315700" cy="304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3414200" y="1201550"/>
            <a:ext cx="2315700" cy="304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3"/>
          </p:nvPr>
        </p:nvSpPr>
        <p:spPr>
          <a:xfrm>
            <a:off x="5973099" y="1201550"/>
            <a:ext cx="2315700" cy="304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tally blank">
  <p:cSld name="BLANK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80050" y="1201548"/>
            <a:ext cx="69840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Bellota Text Light"/>
              <a:buChar char="⬩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Bellota Text Light"/>
              <a:buChar char="◇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657A4B7-215F-F5EE-5FDE-DA14DFCC8E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14F2DB0-3C02-940D-DFE6-7AEE77E2B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050" y="1082367"/>
            <a:ext cx="1943200" cy="273699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8CEA8C0-54CB-78FF-2390-994D5B5F0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29" y="1082367"/>
            <a:ext cx="1283546" cy="279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813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522C27-DA5F-20B8-A865-3B57D6FA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Адміністратор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39614D-3419-AA97-FE3E-C0FE1D6E4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75" y="1201550"/>
            <a:ext cx="3693018" cy="2999400"/>
          </a:xfrm>
        </p:spPr>
        <p:txBody>
          <a:bodyPr/>
          <a:lstStyle/>
          <a:p>
            <a:pPr algn="l"/>
            <a:r>
              <a:rPr lang="uk-UA" b="1" i="0" dirty="0" err="1">
                <a:solidFill>
                  <a:schemeClr val="tx1"/>
                </a:solidFill>
                <a:effectLst/>
                <a:latin typeface="Söhne"/>
              </a:rPr>
              <a:t>Модерація</a:t>
            </a:r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 відгуків.</a:t>
            </a:r>
          </a:p>
          <a:p>
            <a:pPr algn="l"/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Управління юзерами.</a:t>
            </a: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Статистика та аналітика.</a:t>
            </a:r>
          </a:p>
          <a:p>
            <a:pPr marL="101600" indent="0" algn="l">
              <a:buNone/>
            </a:pPr>
            <a:br>
              <a:rPr lang="uk-UA" b="1" i="0" dirty="0">
                <a:solidFill>
                  <a:schemeClr val="tx1"/>
                </a:solidFill>
                <a:effectLst/>
                <a:latin typeface="Söhne"/>
              </a:rPr>
            </a:br>
            <a:endParaRPr lang="uk-UA" b="1" dirty="0">
              <a:solidFill>
                <a:schemeClr val="tx1"/>
              </a:solidFill>
              <a:latin typeface="Söhne"/>
            </a:endParaRPr>
          </a:p>
          <a:p>
            <a:pPr marL="101600" indent="0" algn="l">
              <a:buNone/>
            </a:pPr>
            <a:br>
              <a:rPr lang="ru-RU" b="1" i="0" dirty="0">
                <a:solidFill>
                  <a:schemeClr val="tx1"/>
                </a:solidFill>
                <a:effectLst/>
                <a:latin typeface="Söhne"/>
              </a:rPr>
            </a:br>
            <a:endParaRPr lang="ru-UA" dirty="0">
              <a:solidFill>
                <a:schemeClr val="tx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E9B0DD6-A39E-FB97-C7A3-60CC4E7DD6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8717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522C27-DA5F-20B8-A865-3B57D6FA1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690" y="672738"/>
            <a:ext cx="6984000" cy="396300"/>
          </a:xfrm>
        </p:spPr>
        <p:txBody>
          <a:bodyPr/>
          <a:lstStyle/>
          <a:p>
            <a:r>
              <a:rPr lang="uk-UA" sz="3200" dirty="0"/>
              <a:t>Архітектура застосунку</a:t>
            </a:r>
            <a:br>
              <a:rPr lang="uk-UA" sz="3200" dirty="0"/>
            </a:br>
            <a:endParaRPr lang="ru-UA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E9B0DD6-A39E-FB97-C7A3-60CC4E7DD6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11" name="Google Shape;151;p23">
            <a:extLst>
              <a:ext uri="{FF2B5EF4-FFF2-40B4-BE49-F238E27FC236}">
                <a16:creationId xmlns:a16="http://schemas.microsoft.com/office/drawing/2014/main" id="{06D9D502-81A0-0DF7-B1CD-EC03A6510D62}"/>
              </a:ext>
            </a:extLst>
          </p:cNvPr>
          <p:cNvSpPr/>
          <p:nvPr/>
        </p:nvSpPr>
        <p:spPr>
          <a:xfrm>
            <a:off x="3904687" y="953062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ellota Text"/>
                <a:ea typeface="Bellota Text"/>
                <a:cs typeface="Bellota Text"/>
                <a:sym typeface="Bellota Text"/>
              </a:rPr>
              <a:t>Backend – Node.js</a:t>
            </a:r>
            <a:endParaRPr dirty="0">
              <a:solidFill>
                <a:srgbClr val="FFFFFF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2" name="Google Shape;152;p23">
            <a:extLst>
              <a:ext uri="{FF2B5EF4-FFF2-40B4-BE49-F238E27FC236}">
                <a16:creationId xmlns:a16="http://schemas.microsoft.com/office/drawing/2014/main" id="{0ED530CD-C948-6A25-45F7-EF14352E4E2F}"/>
              </a:ext>
            </a:extLst>
          </p:cNvPr>
          <p:cNvSpPr/>
          <p:nvPr/>
        </p:nvSpPr>
        <p:spPr>
          <a:xfrm>
            <a:off x="1741394" y="957770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FFFF"/>
                </a:solidFill>
                <a:latin typeface="Bellota Text"/>
                <a:ea typeface="Bellota Text"/>
                <a:cs typeface="Bellota Text"/>
                <a:sym typeface="Bellota Text"/>
              </a:rPr>
              <a:t>Frontend  - React</a:t>
            </a:r>
            <a:endParaRPr dirty="0">
              <a:solidFill>
                <a:srgbClr val="FFFFFF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13" name="Google Shape;157;p23">
            <a:extLst>
              <a:ext uri="{FF2B5EF4-FFF2-40B4-BE49-F238E27FC236}">
                <a16:creationId xmlns:a16="http://schemas.microsoft.com/office/drawing/2014/main" id="{C8324CAC-404A-B04E-C07B-6747862EAB31}"/>
              </a:ext>
            </a:extLst>
          </p:cNvPr>
          <p:cNvCxnSpPr>
            <a:cxnSpLocks/>
            <a:endCxn id="11" idx="0"/>
          </p:cNvCxnSpPr>
          <p:nvPr/>
        </p:nvCxnSpPr>
        <p:spPr>
          <a:xfrm rot="16200000" flipH="1">
            <a:off x="4551191" y="830516"/>
            <a:ext cx="245090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" name="Google Shape;158;p23">
            <a:extLst>
              <a:ext uri="{FF2B5EF4-FFF2-40B4-BE49-F238E27FC236}">
                <a16:creationId xmlns:a16="http://schemas.microsoft.com/office/drawing/2014/main" id="{E57C725B-B757-8D46-7796-EEED52624F4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467192" y="-251130"/>
            <a:ext cx="249798" cy="2163294"/>
          </a:xfrm>
          <a:prstGeom prst="bent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151;p23">
            <a:extLst>
              <a:ext uri="{FF2B5EF4-FFF2-40B4-BE49-F238E27FC236}">
                <a16:creationId xmlns:a16="http://schemas.microsoft.com/office/drawing/2014/main" id="{D879769D-51A1-9E01-0D3E-CAAABEAFFA78}"/>
              </a:ext>
            </a:extLst>
          </p:cNvPr>
          <p:cNvSpPr/>
          <p:nvPr/>
        </p:nvSpPr>
        <p:spPr>
          <a:xfrm>
            <a:off x="5966106" y="953061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ellota Text"/>
                <a:ea typeface="Bellota Text"/>
                <a:cs typeface="Bellota Text"/>
                <a:sym typeface="Bellota Text"/>
              </a:rPr>
              <a:t>DB - MongoDb</a:t>
            </a:r>
            <a:endParaRPr dirty="0">
              <a:solidFill>
                <a:srgbClr val="FFFFFF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16" name="Google Shape;158;p23">
            <a:extLst>
              <a:ext uri="{FF2B5EF4-FFF2-40B4-BE49-F238E27FC236}">
                <a16:creationId xmlns:a16="http://schemas.microsoft.com/office/drawing/2014/main" id="{653E25AE-8E52-23F6-5D0D-9060478FDD7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704445" y="-95109"/>
            <a:ext cx="1" cy="2061419"/>
          </a:xfrm>
          <a:prstGeom prst="bentConnector3">
            <a:avLst>
              <a:gd name="adj1" fmla="val 2286010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B5CA5B1-7DFC-0CAB-3783-1495CD31DB55}"/>
              </a:ext>
            </a:extLst>
          </p:cNvPr>
          <p:cNvSpPr txBox="1"/>
          <p:nvPr/>
        </p:nvSpPr>
        <p:spPr>
          <a:xfrm>
            <a:off x="1693360" y="1634541"/>
            <a:ext cx="1579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0" dirty="0">
                <a:solidFill>
                  <a:srgbClr val="374151"/>
                </a:solidFill>
                <a:effectLst/>
                <a:latin typeface="Söhne"/>
              </a:rPr>
              <a:t>API </a:t>
            </a:r>
            <a:r>
              <a:rPr lang="ru-RU" sz="1600" b="1" i="0" dirty="0">
                <a:solidFill>
                  <a:srgbClr val="374151"/>
                </a:solidFill>
                <a:effectLst/>
                <a:latin typeface="Söhne"/>
              </a:rPr>
              <a:t>і </a:t>
            </a:r>
            <a:r>
              <a:rPr lang="uk-UA" sz="1600" b="1" i="0" dirty="0">
                <a:solidFill>
                  <a:srgbClr val="374151"/>
                </a:solidFill>
                <a:effectLst/>
                <a:latin typeface="Söhne"/>
              </a:rPr>
              <a:t>взаємодія</a:t>
            </a:r>
            <a:r>
              <a:rPr lang="ru-RU" sz="1600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</a:p>
          <a:p>
            <a:endParaRPr lang="uk-UA" sz="1600" dirty="0"/>
          </a:p>
        </p:txBody>
      </p:sp>
      <p:sp>
        <p:nvSpPr>
          <p:cNvPr id="26" name="Текст 2">
            <a:extLst>
              <a:ext uri="{FF2B5EF4-FFF2-40B4-BE49-F238E27FC236}">
                <a16:creationId xmlns:a16="http://schemas.microsoft.com/office/drawing/2014/main" id="{7830D689-A73D-77FA-63D8-2FBA8039C1E9}"/>
              </a:ext>
            </a:extLst>
          </p:cNvPr>
          <p:cNvSpPr txBox="1">
            <a:spLocks/>
          </p:cNvSpPr>
          <p:nvPr/>
        </p:nvSpPr>
        <p:spPr>
          <a:xfrm>
            <a:off x="1693360" y="1896570"/>
            <a:ext cx="7939771" cy="675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Bellota Text Light"/>
              <a:buChar char="⬩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Bellota Text Light"/>
              <a:buChar char="◇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  <a:latin typeface="Söhne"/>
              </a:rPr>
              <a:t>RESTful 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Архітектура</a:t>
            </a:r>
            <a:r>
              <a:rPr lang="en-US" sz="1800" b="1" dirty="0">
                <a:solidFill>
                  <a:schemeClr val="tx1"/>
                </a:solidFill>
                <a:latin typeface="Söhne"/>
              </a:rPr>
              <a:t>: 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Обмін між </a:t>
            </a:r>
            <a:r>
              <a:rPr lang="uk-UA" sz="1800" b="1" dirty="0" err="1">
                <a:solidFill>
                  <a:schemeClr val="tx1"/>
                </a:solidFill>
                <a:latin typeface="Söhne"/>
              </a:rPr>
              <a:t>фронтендом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 та </a:t>
            </a:r>
            <a:r>
              <a:rPr lang="uk-UA" sz="1800" b="1" dirty="0" err="1">
                <a:solidFill>
                  <a:schemeClr val="tx1"/>
                </a:solidFill>
                <a:latin typeface="Söhne"/>
              </a:rPr>
              <a:t>бекендом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.</a:t>
            </a:r>
          </a:p>
          <a:p>
            <a:r>
              <a:rPr lang="en-US" sz="1800" b="1" dirty="0">
                <a:solidFill>
                  <a:schemeClr val="tx1"/>
                </a:solidFill>
                <a:latin typeface="Söhne"/>
              </a:rPr>
              <a:t>MongoDB + Mongoose: 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Для моделювання та зберігання даних.</a:t>
            </a:r>
          </a:p>
          <a:p>
            <a:r>
              <a:rPr lang="en-US" sz="1800" b="1" dirty="0">
                <a:solidFill>
                  <a:schemeClr val="tx1"/>
                </a:solidFill>
                <a:latin typeface="Söhne"/>
              </a:rPr>
              <a:t>WebSocket: 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Взаємодія клієнт-сервер в  реальному часі</a:t>
            </a:r>
            <a:r>
              <a:rPr lang="en-US" sz="1800" b="1" dirty="0">
                <a:solidFill>
                  <a:schemeClr val="tx1"/>
                </a:solidFill>
                <a:latin typeface="Söhne"/>
              </a:rPr>
              <a:t>.</a:t>
            </a:r>
            <a:endParaRPr lang="uk-UA" sz="1800" b="1" dirty="0">
              <a:solidFill>
                <a:schemeClr val="tx1"/>
              </a:solidFill>
              <a:latin typeface="Söhne"/>
            </a:endParaRPr>
          </a:p>
          <a:p>
            <a:pPr marL="101600" indent="0">
              <a:buFont typeface="Bellota Text Light"/>
              <a:buNone/>
            </a:pPr>
            <a:br>
              <a:rPr lang="uk-UA" sz="1800" b="1" dirty="0">
                <a:solidFill>
                  <a:schemeClr val="tx1"/>
                </a:solidFill>
                <a:latin typeface="Söhne"/>
              </a:rPr>
            </a:br>
            <a:endParaRPr lang="ru-UA" sz="1800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9B5C39-60F7-3818-0446-545817F114B4}"/>
              </a:ext>
            </a:extLst>
          </p:cNvPr>
          <p:cNvSpPr txBox="1"/>
          <p:nvPr/>
        </p:nvSpPr>
        <p:spPr>
          <a:xfrm>
            <a:off x="1741394" y="3046848"/>
            <a:ext cx="13676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1600" b="1" dirty="0">
                <a:solidFill>
                  <a:schemeClr val="tx1"/>
                </a:solidFill>
                <a:latin typeface="Söhne"/>
              </a:rPr>
              <a:t>Зовнішні </a:t>
            </a:r>
            <a:r>
              <a:rPr lang="en-US" sz="1600" b="1" dirty="0">
                <a:solidFill>
                  <a:schemeClr val="tx1"/>
                </a:solidFill>
                <a:latin typeface="Söhne"/>
              </a:rPr>
              <a:t>API:</a:t>
            </a:r>
            <a:endParaRPr lang="uk-UA" sz="1600" dirty="0"/>
          </a:p>
        </p:txBody>
      </p:sp>
      <p:sp>
        <p:nvSpPr>
          <p:cNvPr id="29" name="Текст 2">
            <a:extLst>
              <a:ext uri="{FF2B5EF4-FFF2-40B4-BE49-F238E27FC236}">
                <a16:creationId xmlns:a16="http://schemas.microsoft.com/office/drawing/2014/main" id="{8A69FE07-AAB8-3D71-8FC9-5D2E06A2492E}"/>
              </a:ext>
            </a:extLst>
          </p:cNvPr>
          <p:cNvSpPr txBox="1">
            <a:spLocks/>
          </p:cNvSpPr>
          <p:nvPr/>
        </p:nvSpPr>
        <p:spPr>
          <a:xfrm>
            <a:off x="1663726" y="3348481"/>
            <a:ext cx="7939771" cy="63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Bellota Text Light"/>
              <a:buChar char="⬩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Bellota Text Light"/>
              <a:buChar char="◇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  <a:latin typeface="Söhne"/>
              </a:rPr>
              <a:t>Google Maps: 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робота з </a:t>
            </a:r>
            <a:r>
              <a:rPr lang="uk-UA" sz="1800" b="1" dirty="0" err="1">
                <a:solidFill>
                  <a:schemeClr val="tx1"/>
                </a:solidFill>
                <a:latin typeface="Söhne"/>
              </a:rPr>
              <a:t>адресою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 та відстанями.</a:t>
            </a:r>
          </a:p>
          <a:p>
            <a:r>
              <a:rPr lang="en-US" sz="1800" b="1" dirty="0">
                <a:solidFill>
                  <a:schemeClr val="tx1"/>
                </a:solidFill>
                <a:latin typeface="Söhne"/>
              </a:rPr>
              <a:t>Liqpay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(чи аналог)</a:t>
            </a:r>
            <a:r>
              <a:rPr lang="en-US" sz="1800" b="1" dirty="0">
                <a:solidFill>
                  <a:schemeClr val="tx1"/>
                </a:solidFill>
                <a:latin typeface="Söhne"/>
              </a:rPr>
              <a:t>: </a:t>
            </a:r>
            <a:r>
              <a:rPr lang="uk-UA" sz="1800" b="1" dirty="0">
                <a:solidFill>
                  <a:schemeClr val="tx1"/>
                </a:solidFill>
                <a:latin typeface="Söhne"/>
              </a:rPr>
              <a:t>платіжні сервіси.</a:t>
            </a:r>
          </a:p>
          <a:p>
            <a:pPr marL="101600" indent="0">
              <a:buFont typeface="Bellota Text Light"/>
              <a:buNone/>
            </a:pPr>
            <a:br>
              <a:rPr lang="uk-UA" sz="1800" b="1" dirty="0">
                <a:solidFill>
                  <a:schemeClr val="tx1"/>
                </a:solidFill>
                <a:latin typeface="Söhne"/>
              </a:rPr>
            </a:br>
            <a:endParaRPr lang="ru-UA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664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ctrTitle"/>
          </p:nvPr>
        </p:nvSpPr>
        <p:spPr>
          <a:xfrm>
            <a:off x="1871125" y="1126150"/>
            <a:ext cx="5401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Інтерфейс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2B8269B-5BD6-C7C3-61EE-C13FA303CB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0FFC57-F683-B9B5-98D5-8AD0031E7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969" y="0"/>
            <a:ext cx="53420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7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2B8269B-5BD6-C7C3-61EE-C13FA303CB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915E10-37D6-580E-06B6-FDA1C1B84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178" y="0"/>
            <a:ext cx="4477644" cy="51435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F44238-9724-060F-9BD0-672641ADE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673" y="0"/>
            <a:ext cx="63917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8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522C27-DA5F-20B8-A865-3B57D6FA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Навіщо воно розробникам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39614D-3419-AA97-FE3E-C0FE1D6E4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0049" y="1072050"/>
            <a:ext cx="6771391" cy="2442966"/>
          </a:xfrm>
        </p:spPr>
        <p:txBody>
          <a:bodyPr/>
          <a:lstStyle/>
          <a:p>
            <a:pPr algn="l"/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Багато форм.</a:t>
            </a:r>
            <a:endParaRPr lang="ru-RU" b="1" i="0" dirty="0">
              <a:solidFill>
                <a:schemeClr val="tx1"/>
              </a:solidFill>
              <a:effectLst/>
              <a:latin typeface="Söhne"/>
            </a:endParaRPr>
          </a:p>
          <a:p>
            <a:pPr algn="l"/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Багато стилізації.</a:t>
            </a:r>
            <a:endParaRPr lang="ru-RU" b="1" i="0" dirty="0">
              <a:solidFill>
                <a:schemeClr val="tx1"/>
              </a:solidFill>
              <a:effectLst/>
              <a:latin typeface="Söhne"/>
            </a:endParaRP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Робота </a:t>
            </a:r>
            <a:r>
              <a:rPr lang="en-US" b="1" dirty="0">
                <a:solidFill>
                  <a:schemeClr val="tx1"/>
                </a:solidFill>
                <a:latin typeface="Söhne"/>
              </a:rPr>
              <a:t>API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.</a:t>
            </a:r>
          </a:p>
          <a:p>
            <a:pPr algn="l"/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Реалізація щось схожого на оплату.</a:t>
            </a: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Можливо </a:t>
            </a:r>
            <a:r>
              <a:rPr lang="en-US" b="1" dirty="0">
                <a:solidFill>
                  <a:schemeClr val="tx1"/>
                </a:solidFill>
                <a:latin typeface="Söhne"/>
              </a:rPr>
              <a:t>Web Sockets.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algn="l"/>
            <a:r>
              <a:rPr lang="ru-RU" b="1" dirty="0">
                <a:solidFill>
                  <a:schemeClr val="tx1"/>
                </a:solidFill>
                <a:latin typeface="Söhne"/>
              </a:rPr>
              <a:t>Б</a:t>
            </a:r>
            <a:r>
              <a:rPr lang="uk-UA" b="1" dirty="0" err="1">
                <a:solidFill>
                  <a:schemeClr val="tx1"/>
                </a:solidFill>
                <a:latin typeface="Söhne"/>
              </a:rPr>
              <a:t>іль</a:t>
            </a:r>
            <a:r>
              <a:rPr lang="uk-UA" b="1" dirty="0">
                <a:solidFill>
                  <a:schemeClr val="tx1"/>
                </a:solidFill>
                <a:latin typeface="Söhne"/>
              </a:rPr>
              <a:t>, страждання, радість від гарного результату.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marL="101600" indent="0" algn="l">
              <a:buNone/>
            </a:pPr>
            <a:endParaRPr lang="ru-UA" dirty="0">
              <a:solidFill>
                <a:schemeClr val="tx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E9B0DD6-A39E-FB97-C7A3-60CC4E7DD6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49401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C6F9B20-946D-DAA4-A731-77830FB3E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285" y="563351"/>
            <a:ext cx="6468398" cy="340124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Питання та відповіді</a:t>
            </a:r>
            <a:endParaRPr dirty="0"/>
          </a:p>
        </p:txBody>
      </p:sp>
      <p:sp>
        <p:nvSpPr>
          <p:cNvPr id="137" name="Google Shape;137;p21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ctrTitle"/>
          </p:nvPr>
        </p:nvSpPr>
        <p:spPr>
          <a:xfrm>
            <a:off x="1914900" y="1232450"/>
            <a:ext cx="5314200" cy="173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Їдло з дому</a:t>
            </a:r>
            <a:br>
              <a:rPr lang="en-US" dirty="0"/>
            </a:br>
            <a:r>
              <a:rPr lang="uk-UA" sz="2000" dirty="0"/>
              <a:t>Домашня їжа на кожен день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6FC31-7543-BA38-BD4D-C90E9CC14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9344FCF-6B1F-18FD-A315-4C3D681CD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35449" y="1197037"/>
            <a:ext cx="3720334" cy="2999400"/>
          </a:xfrm>
        </p:spPr>
        <p:txBody>
          <a:bodyPr/>
          <a:lstStyle/>
          <a:p>
            <a:r>
              <a:rPr lang="uk-UA" dirty="0"/>
              <a:t>Цілі проекту</a:t>
            </a:r>
          </a:p>
          <a:p>
            <a:r>
              <a:rPr lang="uk-UA" dirty="0"/>
              <a:t>Функціональність</a:t>
            </a:r>
          </a:p>
          <a:p>
            <a:r>
              <a:rPr lang="uk-UA" dirty="0"/>
              <a:t>Архітектура</a:t>
            </a:r>
          </a:p>
          <a:p>
            <a:r>
              <a:rPr lang="uk-UA" dirty="0"/>
              <a:t>Інтерфейс</a:t>
            </a:r>
          </a:p>
          <a:p>
            <a:r>
              <a:rPr lang="uk-UA" dirty="0"/>
              <a:t>Навіщо воно розробникам</a:t>
            </a:r>
          </a:p>
          <a:p>
            <a:r>
              <a:rPr lang="en-US" dirty="0"/>
              <a:t>Q</a:t>
            </a:r>
            <a:r>
              <a:rPr lang="en-US" sz="1400" dirty="0"/>
              <a:t>&amp;</a:t>
            </a:r>
            <a:r>
              <a:rPr lang="en-US" dirty="0"/>
              <a:t>A</a:t>
            </a:r>
            <a:endParaRPr lang="uk-UA" dirty="0"/>
          </a:p>
          <a:p>
            <a:endParaRPr lang="ru-UA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B75C186-1EB5-5831-EC62-30D1E242D3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356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ctrTitle" idx="4294967295"/>
          </p:nvPr>
        </p:nvSpPr>
        <p:spPr>
          <a:xfrm>
            <a:off x="2253100" y="2317150"/>
            <a:ext cx="5018400" cy="60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3600" dirty="0"/>
              <a:t>Вітаю</a:t>
            </a:r>
            <a:r>
              <a:rPr lang="en" sz="3600" dirty="0"/>
              <a:t>!</a:t>
            </a:r>
            <a:endParaRPr sz="3600" dirty="0"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4294967295"/>
          </p:nvPr>
        </p:nvSpPr>
        <p:spPr>
          <a:xfrm>
            <a:off x="2253125" y="2978125"/>
            <a:ext cx="5018400" cy="121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b="1" dirty="0"/>
              <a:t>Мене </a:t>
            </a:r>
            <a:r>
              <a:rPr lang="uk-UA" sz="1900" b="1" dirty="0"/>
              <a:t>звуть</a:t>
            </a:r>
            <a:r>
              <a:rPr lang="ru-RU" sz="1900" b="1" dirty="0"/>
              <a:t> Галина </a:t>
            </a:r>
            <a:r>
              <a:rPr lang="uk-UA" sz="1900" b="1" dirty="0"/>
              <a:t>Семенівна</a:t>
            </a:r>
            <a:endParaRPr sz="19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-UA" sz="1900" dirty="0"/>
              <a:t>І я тут тому, що вам потрібно щось окрім </a:t>
            </a:r>
            <a:r>
              <a:rPr lang="uk-UA" sz="1900" dirty="0" err="1"/>
              <a:t>бургерів</a:t>
            </a:r>
            <a:r>
              <a:rPr lang="ru-RU" sz="1900" dirty="0"/>
              <a:t>*</a:t>
            </a:r>
            <a:br>
              <a:rPr lang="uk-UA" sz="1900" dirty="0"/>
            </a:br>
            <a:r>
              <a:rPr lang="uk-UA" sz="800" dirty="0"/>
              <a:t>*</a:t>
            </a:r>
            <a:r>
              <a:rPr lang="uk-UA" sz="1000" dirty="0"/>
              <a:t>(</a:t>
            </a:r>
            <a:r>
              <a:rPr lang="uk-UA" sz="1000" dirty="0" err="1"/>
              <a:t>бургери</a:t>
            </a:r>
            <a:r>
              <a:rPr lang="uk-UA" sz="1000" dirty="0"/>
              <a:t> це норм)</a:t>
            </a:r>
            <a:endParaRPr sz="1900" b="1" dirty="0"/>
          </a:p>
        </p:txBody>
      </p:sp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4150" y="174700"/>
            <a:ext cx="2135700" cy="214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 rotWithShape="1">
          <a:blip r:embed="rId4">
            <a:alphaModFix/>
          </a:blip>
          <a:srcRect t="16902" r="8625" b="22189"/>
          <a:stretch/>
        </p:blipFill>
        <p:spPr>
          <a:xfrm>
            <a:off x="3553925" y="227875"/>
            <a:ext cx="2036400" cy="2036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C543E-DE26-D9D6-BAF2-9D3A5D54B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Цілі проекту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B740D81-18B9-ADA7-5744-50D7B4EA8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74" y="1201550"/>
            <a:ext cx="8000457" cy="2999400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uk-UA" sz="1400" b="1" i="0" dirty="0">
                <a:solidFill>
                  <a:srgbClr val="374151"/>
                </a:solidFill>
                <a:effectLst/>
                <a:latin typeface="Söhne"/>
                <a:ea typeface="Bellota Text Light" panose="020B0604020202020204" charset="-52"/>
              </a:rPr>
              <a:t>Доступ до домашньої кулінарії</a:t>
            </a:r>
            <a:r>
              <a:rPr lang="uk-UA" sz="1400" b="0" i="0" dirty="0">
                <a:solidFill>
                  <a:srgbClr val="374151"/>
                </a:solidFill>
                <a:effectLst/>
                <a:latin typeface="Söhne"/>
                <a:ea typeface="Bellota Text Light" panose="020B0604020202020204" charset="-52"/>
              </a:rPr>
              <a:t>: Забезпечити клієнтам можливість легко і швидко отримувати якісні домашні страви, підготовлені з любов'ю та професіоналізмом.</a:t>
            </a:r>
          </a:p>
          <a:p>
            <a:pPr algn="l">
              <a:buFont typeface="+mj-lt"/>
              <a:buAutoNum type="arabicPeriod"/>
            </a:pPr>
            <a:r>
              <a:rPr lang="uk-UA" sz="1400" b="1" i="0" dirty="0">
                <a:solidFill>
                  <a:srgbClr val="374151"/>
                </a:solidFill>
                <a:effectLst/>
                <a:latin typeface="Söhne"/>
                <a:ea typeface="Bellota Text Light" panose="020B0604020202020204" charset="-52"/>
              </a:rPr>
              <a:t>Підтримка домашніх кухарів</a:t>
            </a:r>
            <a:r>
              <a:rPr lang="uk-UA" sz="1400" b="0" i="0" dirty="0">
                <a:solidFill>
                  <a:srgbClr val="374151"/>
                </a:solidFill>
                <a:effectLst/>
                <a:latin typeface="Söhne"/>
                <a:ea typeface="Bellota Text Light" panose="020B0604020202020204" charset="-52"/>
              </a:rPr>
              <a:t>: Створити платформу, де талановиті домашні </a:t>
            </a:r>
            <a:r>
              <a:rPr lang="uk-UA" sz="1400" b="0" i="0" dirty="0" err="1">
                <a:solidFill>
                  <a:srgbClr val="374151"/>
                </a:solidFill>
                <a:effectLst/>
                <a:latin typeface="Söhne"/>
                <a:ea typeface="Bellota Text Light" panose="020B0604020202020204" charset="-52"/>
              </a:rPr>
              <a:t>кухарі</a:t>
            </a:r>
            <a:r>
              <a:rPr lang="uk-UA" sz="1400" b="0" i="0" dirty="0">
                <a:solidFill>
                  <a:srgbClr val="374151"/>
                </a:solidFill>
                <a:effectLst/>
                <a:latin typeface="Söhne"/>
                <a:ea typeface="Bellota Text Light" panose="020B0604020202020204" charset="-52"/>
              </a:rPr>
              <a:t> можуть демонструвати свої кулінарні навички, одночасно отримуючи справедливу винагороду за свою працю.</a:t>
            </a:r>
          </a:p>
          <a:p>
            <a:pPr algn="l">
              <a:buFont typeface="+mj-lt"/>
              <a:buAutoNum type="arabicPeriod"/>
            </a:pPr>
            <a:r>
              <a:rPr lang="uk-UA" sz="1400" b="1" i="0" dirty="0">
                <a:solidFill>
                  <a:srgbClr val="374151"/>
                </a:solidFill>
                <a:effectLst/>
                <a:latin typeface="Söhne"/>
                <a:ea typeface="Bellota Text Light" panose="020B0604020202020204" charset="-52"/>
              </a:rPr>
              <a:t>Зручність для всіх користувачів</a:t>
            </a:r>
            <a:r>
              <a:rPr lang="uk-UA" sz="1400" b="0" i="0" dirty="0">
                <a:solidFill>
                  <a:srgbClr val="374151"/>
                </a:solidFill>
                <a:effectLst/>
                <a:latin typeface="Söhne"/>
                <a:ea typeface="Bellota Text Light" panose="020B0604020202020204" charset="-52"/>
              </a:rPr>
              <a:t>: Розробити інтерфейс, який буде інтуїтивно зрозумілим та простим у використанні як для замовників, так і для кухарів, забезпечуючи гарний користувацький досвід.</a:t>
            </a:r>
          </a:p>
          <a:p>
            <a:pPr algn="l">
              <a:buFont typeface="+mj-lt"/>
              <a:buAutoNum type="arabicPeriod"/>
            </a:pPr>
            <a:r>
              <a:rPr lang="uk-UA" sz="1400" b="1" dirty="0">
                <a:solidFill>
                  <a:srgbClr val="374151"/>
                </a:solidFill>
                <a:latin typeface="Söhne"/>
                <a:ea typeface="Bellota Text Light" panose="020B0604020202020204" charset="-52"/>
              </a:rPr>
              <a:t>Робота для розробників  </a:t>
            </a:r>
            <a:r>
              <a:rPr lang="uk-UA" sz="1400" b="1" dirty="0" err="1">
                <a:solidFill>
                  <a:srgbClr val="374151"/>
                </a:solidFill>
                <a:latin typeface="Söhne"/>
                <a:ea typeface="Bellota Text Light" panose="020B0604020202020204" charset="-52"/>
              </a:rPr>
              <a:t>о_О</a:t>
            </a:r>
            <a:r>
              <a:rPr lang="uk-UA" sz="1400" b="1" dirty="0">
                <a:solidFill>
                  <a:srgbClr val="374151"/>
                </a:solidFill>
                <a:latin typeface="Söhne"/>
                <a:ea typeface="Bellota Text Light" panose="020B0604020202020204" charset="-52"/>
              </a:rPr>
              <a:t>  </a:t>
            </a:r>
            <a:endParaRPr lang="uk-UA" sz="1400" b="1" i="0" dirty="0">
              <a:solidFill>
                <a:srgbClr val="374151"/>
              </a:solidFill>
              <a:effectLst/>
              <a:latin typeface="Söhne"/>
              <a:ea typeface="Bellota Text Light" panose="020B0604020202020204" charset="-52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310397A-BAD1-97CA-F937-D9116BC7C6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18002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ctrTitle" idx="4294967295"/>
          </p:nvPr>
        </p:nvSpPr>
        <p:spPr>
          <a:xfrm>
            <a:off x="1498200" y="1811950"/>
            <a:ext cx="6495826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6000" dirty="0"/>
              <a:t>Функціональність</a:t>
            </a:r>
            <a:endParaRPr sz="6000" dirty="0"/>
          </a:p>
        </p:txBody>
      </p:sp>
      <p:sp>
        <p:nvSpPr>
          <p:cNvPr id="108" name="Google Shape;108;p18"/>
          <p:cNvSpPr/>
          <p:nvPr/>
        </p:nvSpPr>
        <p:spPr>
          <a:xfrm>
            <a:off x="4572790" y="554087"/>
            <a:ext cx="1401208" cy="1419822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9" name="Google Shape;109;p18"/>
          <p:cNvSpPr/>
          <p:nvPr/>
        </p:nvSpPr>
        <p:spPr>
          <a:xfrm rot="1473096">
            <a:off x="3298769" y="1263019"/>
            <a:ext cx="819240" cy="79800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4301783" y="418400"/>
            <a:ext cx="358654" cy="34852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487216">
            <a:off x="4071131" y="1999825"/>
            <a:ext cx="255164" cy="24795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2" name="Google Shape;112;p18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522C27-DA5F-20B8-A865-3B57D6FA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Загальні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39614D-3419-AA97-FE3E-C0FE1D6E4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75" y="1201550"/>
            <a:ext cx="7876470" cy="2999400"/>
          </a:xfrm>
        </p:spPr>
        <p:txBody>
          <a:bodyPr/>
          <a:lstStyle/>
          <a:p>
            <a:pPr algn="l"/>
            <a:r>
              <a:rPr lang="ru-RU" b="1" i="0" dirty="0" err="1">
                <a:solidFill>
                  <a:schemeClr val="tx1"/>
                </a:solidFill>
                <a:effectLst/>
                <a:latin typeface="Söhne"/>
              </a:rPr>
              <a:t>Реєстрація</a:t>
            </a:r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 та </a:t>
            </a:r>
            <a:r>
              <a:rPr lang="ru-RU" b="1" i="0" dirty="0" err="1">
                <a:solidFill>
                  <a:schemeClr val="tx1"/>
                </a:solidFill>
                <a:effectLst/>
                <a:latin typeface="Söhne"/>
              </a:rPr>
              <a:t>аутентифікація</a:t>
            </a:r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ru-RU" b="1" i="0" dirty="0" err="1">
                <a:solidFill>
                  <a:schemeClr val="tx1"/>
                </a:solidFill>
                <a:effectLst/>
                <a:latin typeface="Söhne"/>
              </a:rPr>
              <a:t>користувачів</a:t>
            </a:r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Каталог </a:t>
            </a:r>
            <a:r>
              <a:rPr lang="ru-RU" b="1" i="0" dirty="0" err="1">
                <a:solidFill>
                  <a:schemeClr val="tx1"/>
                </a:solidFill>
                <a:effectLst/>
                <a:latin typeface="Söhne"/>
              </a:rPr>
              <a:t>іжі</a:t>
            </a:r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ru-RU" b="1" dirty="0" err="1">
                <a:solidFill>
                  <a:schemeClr val="tx1"/>
                </a:solidFill>
                <a:latin typeface="Söhne"/>
              </a:rPr>
              <a:t>Фільтри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.</a:t>
            </a:r>
          </a:p>
          <a:p>
            <a:pPr algn="l"/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Система </a:t>
            </a:r>
            <a:r>
              <a:rPr lang="ru-RU" b="1" i="0" dirty="0" err="1">
                <a:solidFill>
                  <a:schemeClr val="tx1"/>
                </a:solidFill>
                <a:effectLst/>
                <a:latin typeface="Söhne"/>
              </a:rPr>
              <a:t>замовлень</a:t>
            </a:r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ru-RU" b="1" dirty="0" err="1">
                <a:solidFill>
                  <a:schemeClr val="tx1"/>
                </a:solidFill>
                <a:latin typeface="Söhne"/>
              </a:rPr>
              <a:t>Інтеграція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 з плат</a:t>
            </a:r>
            <a:r>
              <a:rPr lang="uk-UA" b="1" dirty="0">
                <a:solidFill>
                  <a:schemeClr val="tx1"/>
                </a:solidFill>
                <a:latin typeface="Söhne"/>
              </a:rPr>
              <a:t>і</a:t>
            </a:r>
            <a:r>
              <a:rPr lang="ru-RU" b="1" dirty="0" err="1">
                <a:solidFill>
                  <a:schemeClr val="tx1"/>
                </a:solidFill>
                <a:latin typeface="Söhne"/>
              </a:rPr>
              <a:t>жною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 системою.</a:t>
            </a:r>
          </a:p>
          <a:p>
            <a:pPr algn="l"/>
            <a:r>
              <a:rPr lang="ru-RU" b="1" dirty="0" err="1">
                <a:solidFill>
                  <a:schemeClr val="tx1"/>
                </a:solidFill>
                <a:latin typeface="Söhne"/>
              </a:rPr>
              <a:t>Пошук</a:t>
            </a:r>
            <a:r>
              <a:rPr lang="en-US" b="1" dirty="0">
                <a:solidFill>
                  <a:schemeClr val="tx1"/>
                </a:solidFill>
                <a:latin typeface="Söhne"/>
              </a:rPr>
              <a:t>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algn="l"/>
            <a:r>
              <a:rPr lang="ru-RU" b="1" dirty="0" err="1">
                <a:solidFill>
                  <a:schemeClr val="tx1"/>
                </a:solidFill>
                <a:latin typeface="Söhne"/>
              </a:rPr>
              <a:t>Загальна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 </a:t>
            </a:r>
            <a:r>
              <a:rPr lang="ru-RU" b="1" dirty="0" err="1">
                <a:solidFill>
                  <a:schemeClr val="tx1"/>
                </a:solidFill>
                <a:latin typeface="Söhne"/>
              </a:rPr>
              <a:t>інформація</a:t>
            </a:r>
            <a:r>
              <a:rPr lang="en-US" b="1" dirty="0">
                <a:solidFill>
                  <a:schemeClr val="tx1"/>
                </a:solidFill>
                <a:latin typeface="Söhne"/>
              </a:rPr>
              <a:t>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algn="l"/>
            <a:r>
              <a:rPr lang="ru-RU" b="1" dirty="0" err="1">
                <a:solidFill>
                  <a:schemeClr val="tx1"/>
                </a:solidFill>
                <a:latin typeface="Söhne"/>
              </a:rPr>
              <a:t>Респонсивний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 дизайн.</a:t>
            </a:r>
          </a:p>
          <a:p>
            <a:pPr marL="101600" indent="0" algn="l">
              <a:buNone/>
            </a:pPr>
            <a:br>
              <a:rPr lang="ru-RU" b="1" i="0" dirty="0">
                <a:solidFill>
                  <a:schemeClr val="tx1"/>
                </a:solidFill>
                <a:effectLst/>
                <a:latin typeface="Söhne"/>
              </a:rPr>
            </a:br>
            <a:endParaRPr lang="ru-UA" dirty="0">
              <a:solidFill>
                <a:schemeClr val="tx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E9B0DD6-A39E-FB97-C7A3-60CC4E7DD6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6691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522C27-DA5F-20B8-A865-3B57D6FA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Замовник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39614D-3419-AA97-FE3E-C0FE1D6E4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75" y="1201550"/>
            <a:ext cx="3693018" cy="2999400"/>
          </a:xfrm>
        </p:spPr>
        <p:txBody>
          <a:bodyPr/>
          <a:lstStyle/>
          <a:p>
            <a:pPr algn="l"/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Особистий кабінет</a:t>
            </a:r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Кошик</a:t>
            </a:r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Фільтри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.</a:t>
            </a:r>
          </a:p>
          <a:p>
            <a:pPr algn="l"/>
            <a:r>
              <a:rPr lang="uk-UA" b="1" i="0" dirty="0" err="1">
                <a:solidFill>
                  <a:schemeClr val="tx1"/>
                </a:solidFill>
                <a:effectLst/>
                <a:latin typeface="Söhne"/>
              </a:rPr>
              <a:t>Трекінг</a:t>
            </a:r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 замовлення.</a:t>
            </a: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Сповіщення.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Улюблені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 страви</a:t>
            </a:r>
            <a:r>
              <a:rPr lang="en-US" b="1" dirty="0">
                <a:solidFill>
                  <a:schemeClr val="tx1"/>
                </a:solidFill>
                <a:latin typeface="Söhne"/>
              </a:rPr>
              <a:t>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Улюблені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 </a:t>
            </a:r>
            <a:r>
              <a:rPr lang="ru-RU" b="1" dirty="0" err="1">
                <a:solidFill>
                  <a:schemeClr val="tx1"/>
                </a:solidFill>
                <a:latin typeface="Söhne"/>
              </a:rPr>
              <a:t>кухарі</a:t>
            </a:r>
            <a:r>
              <a:rPr lang="en-US" b="1" dirty="0">
                <a:solidFill>
                  <a:schemeClr val="tx1"/>
                </a:solidFill>
                <a:latin typeface="Söhne"/>
              </a:rPr>
              <a:t>.</a:t>
            </a:r>
            <a:endParaRPr lang="uk-UA" b="1" dirty="0">
              <a:solidFill>
                <a:schemeClr val="tx1"/>
              </a:solidFill>
              <a:latin typeface="Söhne"/>
            </a:endParaRP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Замовлення.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marL="101600" indent="0" algn="l">
              <a:buNone/>
            </a:pPr>
            <a:br>
              <a:rPr lang="ru-RU" b="1" i="0" dirty="0">
                <a:solidFill>
                  <a:schemeClr val="tx1"/>
                </a:solidFill>
                <a:effectLst/>
                <a:latin typeface="Söhne"/>
              </a:rPr>
            </a:br>
            <a:endParaRPr lang="ru-UA" dirty="0">
              <a:solidFill>
                <a:schemeClr val="tx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E9B0DD6-A39E-FB97-C7A3-60CC4E7DD6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D1EC3A71-D3F6-5459-5C2A-FEA1E0E83022}"/>
              </a:ext>
            </a:extLst>
          </p:cNvPr>
          <p:cNvSpPr txBox="1">
            <a:spLocks/>
          </p:cNvSpPr>
          <p:nvPr/>
        </p:nvSpPr>
        <p:spPr>
          <a:xfrm>
            <a:off x="4250265" y="1212127"/>
            <a:ext cx="4592322" cy="29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Bellota Text Light"/>
              <a:buChar char="⬩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Bellota Text Light"/>
              <a:buChar char="◇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r>
              <a:rPr lang="uk-UA" b="1" dirty="0">
                <a:solidFill>
                  <a:schemeClr val="tx1"/>
                </a:solidFill>
                <a:latin typeface="Söhne"/>
              </a:rPr>
              <a:t>Вподобання та обмеження у їжі .</a:t>
            </a:r>
          </a:p>
          <a:p>
            <a:r>
              <a:rPr lang="uk-UA" b="1" dirty="0">
                <a:solidFill>
                  <a:schemeClr val="tx1"/>
                </a:solidFill>
                <a:latin typeface="Söhne"/>
              </a:rPr>
              <a:t>Допомога обрати </a:t>
            </a:r>
            <a:r>
              <a:rPr lang="uk-UA" b="1" dirty="0" err="1">
                <a:solidFill>
                  <a:schemeClr val="tx1"/>
                </a:solidFill>
                <a:latin typeface="Söhne"/>
              </a:rPr>
              <a:t>рандомну</a:t>
            </a:r>
            <a:r>
              <a:rPr lang="uk-UA" b="1" dirty="0">
                <a:solidFill>
                  <a:schemeClr val="tx1"/>
                </a:solidFill>
                <a:latin typeface="Söhne"/>
              </a:rPr>
              <a:t> страву.</a:t>
            </a:r>
          </a:p>
          <a:p>
            <a:r>
              <a:rPr lang="uk-UA" b="1" dirty="0">
                <a:solidFill>
                  <a:schemeClr val="tx1"/>
                </a:solidFill>
                <a:latin typeface="Söhne"/>
              </a:rPr>
              <a:t>Магічна доставка замовлення.</a:t>
            </a:r>
          </a:p>
          <a:p>
            <a:r>
              <a:rPr lang="uk-UA" b="1" dirty="0">
                <a:solidFill>
                  <a:schemeClr val="tx1"/>
                </a:solidFill>
                <a:latin typeface="Söhne"/>
              </a:rPr>
              <a:t>Можливість оцінювати замовлення, та залишити відгук.</a:t>
            </a:r>
          </a:p>
          <a:p>
            <a:endParaRPr lang="uk-UA" b="1" dirty="0">
              <a:solidFill>
                <a:schemeClr val="tx1"/>
              </a:solidFill>
              <a:latin typeface="Söhne"/>
            </a:endParaRPr>
          </a:p>
          <a:p>
            <a:pPr marL="101600" indent="0">
              <a:buFont typeface="Bellota Text Light"/>
              <a:buNone/>
            </a:pPr>
            <a:endParaRPr lang="ru-U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314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522C27-DA5F-20B8-A865-3B57D6FA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Кухар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39614D-3419-AA97-FE3E-C0FE1D6E4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75" y="1201550"/>
            <a:ext cx="3693018" cy="2999400"/>
          </a:xfrm>
        </p:spPr>
        <p:txBody>
          <a:bodyPr/>
          <a:lstStyle/>
          <a:p>
            <a:pPr algn="l"/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Особистий кабінет</a:t>
            </a:r>
            <a:r>
              <a:rPr lang="ru-RU" b="1" i="0" dirty="0">
                <a:solidFill>
                  <a:schemeClr val="tx1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Сповіщення.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Конструктор страв.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algn="l"/>
            <a:r>
              <a:rPr lang="uk-UA" b="1" i="0" dirty="0">
                <a:solidFill>
                  <a:schemeClr val="tx1"/>
                </a:solidFill>
                <a:effectLst/>
                <a:latin typeface="Söhne"/>
              </a:rPr>
              <a:t>Конструктор профілю.</a:t>
            </a: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Календар з замовленнями.</a:t>
            </a:r>
            <a:endParaRPr lang="ru-RU" b="1" dirty="0">
              <a:solidFill>
                <a:schemeClr val="tx1"/>
              </a:solidFill>
              <a:latin typeface="Söhne"/>
            </a:endParaRP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Статистика кухар</a:t>
            </a:r>
            <a:r>
              <a:rPr lang="ru-RU" b="1" dirty="0">
                <a:solidFill>
                  <a:schemeClr val="tx1"/>
                </a:solidFill>
                <a:latin typeface="Söhne"/>
              </a:rPr>
              <a:t>я</a:t>
            </a:r>
            <a:r>
              <a:rPr lang="uk-UA" b="1" dirty="0">
                <a:solidFill>
                  <a:schemeClr val="tx1"/>
                </a:solidFill>
                <a:latin typeface="Söhne"/>
              </a:rPr>
              <a:t>.</a:t>
            </a: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Статистика замовлень. </a:t>
            </a:r>
          </a:p>
          <a:p>
            <a:pPr marL="101600" indent="0" algn="l">
              <a:buNone/>
            </a:pPr>
            <a:br>
              <a:rPr lang="ru-RU" b="1" i="0" dirty="0">
                <a:solidFill>
                  <a:schemeClr val="tx1"/>
                </a:solidFill>
                <a:effectLst/>
                <a:latin typeface="Söhne"/>
              </a:rPr>
            </a:br>
            <a:endParaRPr lang="ru-UA" dirty="0">
              <a:solidFill>
                <a:schemeClr val="tx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E9B0DD6-A39E-FB97-C7A3-60CC4E7DD6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D1EC3A71-D3F6-5459-5C2A-FEA1E0E83022}"/>
              </a:ext>
            </a:extLst>
          </p:cNvPr>
          <p:cNvSpPr txBox="1">
            <a:spLocks/>
          </p:cNvSpPr>
          <p:nvPr/>
        </p:nvSpPr>
        <p:spPr>
          <a:xfrm>
            <a:off x="4250265" y="1212127"/>
            <a:ext cx="4592322" cy="29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Bellota Text Light"/>
              <a:buChar char="⬩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Bellota Text Light"/>
              <a:buChar char="◇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Можливість залишити коментар під коментарем замовника.</a:t>
            </a:r>
          </a:p>
          <a:p>
            <a:pPr algn="l"/>
            <a:r>
              <a:rPr lang="uk-UA" b="1" dirty="0">
                <a:solidFill>
                  <a:schemeClr val="tx1"/>
                </a:solidFill>
                <a:latin typeface="Söhne"/>
              </a:rPr>
              <a:t>Підтвердження безпечності їжі.</a:t>
            </a:r>
          </a:p>
          <a:p>
            <a:pPr algn="l"/>
            <a:endParaRPr lang="ru-RU" b="1" dirty="0">
              <a:solidFill>
                <a:schemeClr val="tx1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685324325"/>
      </p:ext>
    </p:extLst>
  </p:cSld>
  <p:clrMapOvr>
    <a:masterClrMapping/>
  </p:clrMapOvr>
</p:sld>
</file>

<file path=ppt/theme/theme1.xml><?xml version="1.0" encoding="utf-8"?>
<a:theme xmlns:a="http://schemas.openxmlformats.org/drawingml/2006/main" name="Lafew template">
  <a:themeElements>
    <a:clrScheme name="Custom 347">
      <a:dk1>
        <a:srgbClr val="423C41"/>
      </a:dk1>
      <a:lt1>
        <a:srgbClr val="FFFFFF"/>
      </a:lt1>
      <a:dk2>
        <a:srgbClr val="7A717C"/>
      </a:dk2>
      <a:lt2>
        <a:srgbClr val="F0E9E3"/>
      </a:lt2>
      <a:accent1>
        <a:srgbClr val="FFBF3A"/>
      </a:accent1>
      <a:accent2>
        <a:srgbClr val="E94032"/>
      </a:accent2>
      <a:accent3>
        <a:srgbClr val="A78BAF"/>
      </a:accent3>
      <a:accent4>
        <a:srgbClr val="ADC853"/>
      </a:accent4>
      <a:accent5>
        <a:srgbClr val="6FAC6A"/>
      </a:accent5>
      <a:accent6>
        <a:srgbClr val="9C6E59"/>
      </a:accent6>
      <a:hlink>
        <a:srgbClr val="884E9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373</Words>
  <Application>Microsoft Office PowerPoint</Application>
  <PresentationFormat>Экран (16:9)</PresentationFormat>
  <Paragraphs>95</Paragraphs>
  <Slides>17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Bellota Text Light</vt:lpstr>
      <vt:lpstr>Söhne</vt:lpstr>
      <vt:lpstr>Satisfy</vt:lpstr>
      <vt:lpstr>Arial</vt:lpstr>
      <vt:lpstr>Bellota Text</vt:lpstr>
      <vt:lpstr>Lafew template</vt:lpstr>
      <vt:lpstr>Презентация PowerPoint</vt:lpstr>
      <vt:lpstr>Їдло з дому Домашня їжа на кожен день</vt:lpstr>
      <vt:lpstr>Agenda</vt:lpstr>
      <vt:lpstr>Вітаю!</vt:lpstr>
      <vt:lpstr>Цілі проекту</vt:lpstr>
      <vt:lpstr>Функціональність</vt:lpstr>
      <vt:lpstr>Загальні</vt:lpstr>
      <vt:lpstr>Замовник</vt:lpstr>
      <vt:lpstr>Кухар</vt:lpstr>
      <vt:lpstr>Адміністратор</vt:lpstr>
      <vt:lpstr>Архітектура застосунку </vt:lpstr>
      <vt:lpstr>Інтерфейс</vt:lpstr>
      <vt:lpstr>Презентация PowerPoint</vt:lpstr>
      <vt:lpstr>Презентация PowerPoint</vt:lpstr>
      <vt:lpstr>Навіщо воно розробникам</vt:lpstr>
      <vt:lpstr>Презентация PowerPoint</vt:lpstr>
      <vt:lpstr>Питання та відповіді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Їдло з дому</dc:title>
  <cp:lastModifiedBy>Денис Кизим</cp:lastModifiedBy>
  <cp:revision>24</cp:revision>
  <dcterms:modified xsi:type="dcterms:W3CDTF">2023-10-24T12:22:11Z</dcterms:modified>
</cp:coreProperties>
</file>